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92" r:id="rId5"/>
    <p:sldId id="260" r:id="rId6"/>
    <p:sldId id="259" r:id="rId7"/>
    <p:sldId id="261" r:id="rId8"/>
    <p:sldId id="293" r:id="rId9"/>
    <p:sldId id="262" r:id="rId10"/>
    <p:sldId id="265" r:id="rId11"/>
    <p:sldId id="266" r:id="rId12"/>
    <p:sldId id="267" r:id="rId13"/>
    <p:sldId id="268" r:id="rId14"/>
    <p:sldId id="272" r:id="rId15"/>
    <p:sldId id="270" r:id="rId16"/>
    <p:sldId id="271" r:id="rId17"/>
    <p:sldId id="291" r:id="rId18"/>
    <p:sldId id="274" r:id="rId19"/>
    <p:sldId id="269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4" r:id="rId28"/>
    <p:sldId id="285" r:id="rId29"/>
    <p:sldId id="288" r:id="rId30"/>
    <p:sldId id="294" r:id="rId31"/>
    <p:sldId id="295" r:id="rId32"/>
    <p:sldId id="296" r:id="rId33"/>
    <p:sldId id="297" r:id="rId34"/>
    <p:sldId id="299" r:id="rId35"/>
    <p:sldId id="304" r:id="rId36"/>
    <p:sldId id="303" r:id="rId37"/>
    <p:sldId id="300" r:id="rId38"/>
    <p:sldId id="301" r:id="rId39"/>
    <p:sldId id="305" r:id="rId40"/>
    <p:sldId id="306" r:id="rId41"/>
    <p:sldId id="307" r:id="rId42"/>
    <p:sldId id="309" r:id="rId43"/>
    <p:sldId id="283" r:id="rId44"/>
    <p:sldId id="289" r:id="rId45"/>
    <p:sldId id="277" r:id="rId46"/>
    <p:sldId id="290" r:id="rId47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85F4"/>
    <a:srgbClr val="DB4437"/>
    <a:srgbClr val="DF5247"/>
    <a:srgbClr val="F2B500"/>
    <a:srgbClr val="0B9D58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8"/>
    <p:restoredTop sz="94612"/>
  </p:normalViewPr>
  <p:slideViewPr>
    <p:cSldViewPr snapToGrid="0" snapToObjects="1">
      <p:cViewPr varScale="1">
        <p:scale>
          <a:sx n="103" d="100"/>
          <a:sy n="103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ACC4A-4A8D-EA41-ACEB-DF873F10F923}" type="datetimeFigureOut">
              <a:rPr lang="en-VN" smtClean="0"/>
              <a:t>24/06/2021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4C5E2-7A54-9E41-8004-67FF727661C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0456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4C5E2-7A54-9E41-8004-67FF727661C2}" type="slidenum">
              <a:rPr lang="en-VN" smtClean="0"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39674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4C5E2-7A54-9E41-8004-67FF727661C2}" type="slidenum">
              <a:rPr lang="en-VN" smtClean="0"/>
              <a:t>40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9357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4C5E2-7A54-9E41-8004-67FF727661C2}" type="slidenum">
              <a:rPr lang="en-VN" smtClean="0"/>
              <a:t>41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8634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8A74C-3518-124F-ADEE-E170913F6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5FA2A-E958-9E4C-BFC7-181050728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8AE37-76F9-1745-A24E-D72749FD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C8E3-130A-D046-86C3-171C5BC3736C}" type="datetime1">
              <a:rPr lang="en-US" smtClean="0"/>
              <a:t>6/24/21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9EA46-8E8C-8C4D-A813-A6A82031C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F487E-1FB4-3141-B08B-9D5EA341A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104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EB629-6871-AA40-BFB9-A28EFDED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C30E9F-BC91-E340-A763-45263C38E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177A8-DB47-F74B-BAE9-14B022637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5D14B-1625-F643-9355-9F3198F53E52}" type="datetime1">
              <a:rPr lang="en-US" smtClean="0"/>
              <a:t>6/24/21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F5F95-BB61-E349-AFA6-AEA0ACAD0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F24DD-10D1-7A49-BCD0-367678BF0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8225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51D747-16BF-174D-BF12-DE5BAF020A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3C9D7-3146-044B-B784-F47C3F94E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EE407-7DF6-014F-9AE6-44133F387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C15F8-8C14-F246-A572-DB1D14E820BF}" type="datetime1">
              <a:rPr lang="en-US" smtClean="0"/>
              <a:t>6/24/21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0D2DF-9E04-8D4E-B865-F98EBF156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7C97F-137D-7143-AF79-8D423CB94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9277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24B32-CFC0-564D-8337-157303060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5D524-B3EF-7F40-BE52-052B55F9F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82F91-4B73-6C4A-8777-F35EE3872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9A454-6449-6149-A889-C98FB7F97DAC}" type="datetime1">
              <a:rPr lang="en-US" smtClean="0"/>
              <a:t>6/24/21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03F14-82D8-A247-AFBB-492E74320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F52F5-0153-FF4C-9265-54396632C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7089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CEC98-0DB2-0C4C-A88C-27BA94A2F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7CB60-AD96-E44F-868A-ADBE2F57E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A75E0-1A4D-E040-BA40-C06BF20D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00173-71DE-1246-848B-57957C9B1B63}" type="datetime1">
              <a:rPr lang="en-US" smtClean="0"/>
              <a:t>6/24/21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D148D-37E4-0848-BDA9-CB8293417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1976E-5F67-D443-8655-7DF4C445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30495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93F33-0B27-5F41-9DF9-C0368BCC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86FBF-E683-6F4E-A70B-253E5C618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CCDA8-167E-E04A-A853-E54E66FD9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2A0A6-9444-9449-8E11-24AC4198C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B022-2A74-7949-9330-68196E44C302}" type="datetime1">
              <a:rPr lang="en-US" smtClean="0"/>
              <a:t>6/24/21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BBC55-89DB-D645-8A28-AED81AD5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02FE4-4172-AB40-AAD7-C276A0C0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34653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58A6-141A-BB44-8B47-89009CDA0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9ED2F-188F-4443-BE5E-26FAF3003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834EF-A2FF-F948-9CDB-7B476F224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9DBAD-C666-6941-B14A-BDF4DE1DAF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A7583C-420D-1042-8A6D-7D931E4BB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87B1DA-1608-7241-9453-83EDC6A94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59CA7-92EB-5943-A6C4-A8BE280AF08A}" type="datetime1">
              <a:rPr lang="en-US" smtClean="0"/>
              <a:t>6/24/21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DCB445-FCB8-C042-88C1-9D84E7FB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B09856-B430-044D-B97F-FDC2B3D2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84361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74E5A-BFA2-D643-A08C-F3772BC24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AE5DC6-7559-C948-BDF7-74C96291A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6079-E559-3C4F-9A1C-EB6436C3C5A9}" type="datetime1">
              <a:rPr lang="en-US" smtClean="0"/>
              <a:t>6/24/21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4C32D-BB5A-BC45-9E2E-603C14602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35006-BD80-2245-829A-65AEF7672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11348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8A6678-A217-854C-83D2-72A25146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8A244-4A4E-3E41-80FE-D592651FB570}" type="datetime1">
              <a:rPr lang="en-US" smtClean="0"/>
              <a:t>6/24/21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6715A-BAE0-E846-A7E2-6D104EC25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8054E-7F72-C34F-899D-4CCF1B8A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950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279F-0ADC-604B-9598-5B4CD03E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24806-3A72-E04D-8C7C-B6330129A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5E417-A046-0040-9817-90886C8FE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A9542-4527-6948-9DF2-EF5B283D1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CD660-BF29-734B-B0B3-89A97BC6258F}" type="datetime1">
              <a:rPr lang="en-US" smtClean="0"/>
              <a:t>6/24/21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774F8-7E13-8848-A5A4-386842C05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F3AC0-EB4B-7746-AC2B-8FD08742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82547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39E3D-5F76-B648-BF2E-9B501FAE3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1C25EC-F43C-9443-8446-D37E644CE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3CF7A-F38F-244B-A135-B0585224C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A0528-15E2-EE4A-A8CD-E91505185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0C07E-428B-CC4A-B9C1-2CD98A72AE1C}" type="datetime1">
              <a:rPr lang="en-US" smtClean="0"/>
              <a:t>6/24/21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F2E42-D540-EE41-84A1-B69BC9B29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7B4C0-7789-9B4A-905F-13D651371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69247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D3CD4C-643C-C04B-B048-AAA830D2D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6806B-4C88-D94D-B247-8C296EE21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F1FED-727E-3C49-B8AF-B21A06C031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279A4-A5BD-CD4D-9632-8A50BECA2EF1}" type="datetime1">
              <a:rPr lang="en-US" smtClean="0"/>
              <a:t>6/24/21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82445-4A37-BB45-AD05-C79862EB7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BAB17-F47E-2842-BA10-C4C988702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07D06-616C-5A42-9F40-BF2BCD3920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3824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chung/Figure1-COVID-chestxray-dataset" TargetMode="External"/><Relationship Id="rId2" Type="http://schemas.openxmlformats.org/officeDocument/2006/relationships/hyperlink" Target="http://arxiv.org/abs/2003.1159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tawsifurrahman/covid19-radiography-database" TargetMode="External"/><Relationship Id="rId4" Type="http://schemas.openxmlformats.org/officeDocument/2006/relationships/hyperlink" Target="https://github.com/agchung/Actualmed-COVID-chestxray-dataset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F9504-FB3B-7048-AF24-0A896432E8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ABB38-745E-2A48-8F4D-1D7CD5E6E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096C1-9A3F-4240-90A4-C7C8DD80B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62707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376BE-7576-CA4D-B921-419DB554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3500" dirty="0">
                <a:solidFill>
                  <a:srgbClr val="4285F4"/>
                </a:solidFill>
                <a:latin typeface="Bungee" pitchFamily="2" charset="77"/>
              </a:rPr>
              <a:t>Diagnostic imaging Covid19 via CXR</a:t>
            </a:r>
            <a:endParaRPr lang="en-VN" sz="3500" dirty="0">
              <a:solidFill>
                <a:srgbClr val="4285F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0CCC1-BF25-1847-9D91-5E58B2B19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599"/>
            <a:ext cx="10515600" cy="5474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b="1" dirty="0"/>
              <a:t>Why ?</a:t>
            </a:r>
          </a:p>
          <a:p>
            <a:pPr marL="0" indent="0">
              <a:buNone/>
            </a:pPr>
            <a:endParaRPr lang="en-VN" b="1" dirty="0"/>
          </a:p>
          <a:p>
            <a:pPr marL="0" indent="0">
              <a:buNone/>
            </a:pPr>
            <a:endParaRPr lang="en-VN" b="1" dirty="0"/>
          </a:p>
          <a:p>
            <a:pPr marL="0" indent="0">
              <a:buNone/>
            </a:pPr>
            <a:endParaRPr lang="en-VN" b="1" dirty="0"/>
          </a:p>
          <a:p>
            <a:pPr marL="0" indent="0">
              <a:buNone/>
            </a:pPr>
            <a:endParaRPr lang="en-VN" b="1" dirty="0"/>
          </a:p>
          <a:p>
            <a:pPr marL="0" indent="0">
              <a:buNone/>
            </a:pPr>
            <a:endParaRPr lang="en-VN" b="1" dirty="0"/>
          </a:p>
          <a:p>
            <a:endParaRPr lang="en-VN" dirty="0"/>
          </a:p>
          <a:p>
            <a:endParaRPr lang="en-VN" sz="1000" dirty="0"/>
          </a:p>
          <a:p>
            <a:r>
              <a:rPr lang="en-VN" dirty="0"/>
              <a:t>Diagnostic imaging is a relatively faster technique in comparison with the RT PCR</a:t>
            </a:r>
          </a:p>
          <a:p>
            <a:r>
              <a:rPr lang="en-VN" dirty="0"/>
              <a:t>Lower cost, just more than 100 000 VND per examination</a:t>
            </a:r>
          </a:p>
        </p:txBody>
      </p:sp>
      <p:pic>
        <p:nvPicPr>
          <p:cNvPr id="5" name="Picture 4" descr="A picture containing text, X-ray film&#10;&#10;Description automatically generated">
            <a:extLst>
              <a:ext uri="{FF2B5EF4-FFF2-40B4-BE49-F238E27FC236}">
                <a16:creationId xmlns:a16="http://schemas.microsoft.com/office/drawing/2014/main" id="{A2F9610E-036A-2640-93F7-CCBF9F4FF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497" y="1821611"/>
            <a:ext cx="6882714" cy="3165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8FB29-FAD0-5F41-B957-83D18936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2572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38C28-0EB8-7D41-9D18-24AAC0B53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3500" dirty="0">
                <a:solidFill>
                  <a:srgbClr val="4285F4"/>
                </a:solidFill>
                <a:latin typeface="Bungee" pitchFamily="2" charset="77"/>
              </a:rPr>
              <a:t>Diagnostic imaging Covid19 via CXR</a:t>
            </a:r>
            <a:endParaRPr lang="en-VN" sz="3500" dirty="0">
              <a:solidFill>
                <a:srgbClr val="4285F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10F42-B096-1A4B-9AFA-AF26A87B6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987"/>
            <a:ext cx="10515600" cy="4632976"/>
          </a:xfrm>
        </p:spPr>
        <p:txBody>
          <a:bodyPr/>
          <a:lstStyle/>
          <a:p>
            <a:pPr marL="0" indent="0">
              <a:buNone/>
            </a:pPr>
            <a:r>
              <a:rPr lang="en-VN" b="1" dirty="0"/>
              <a:t>Why not ?</a:t>
            </a:r>
          </a:p>
          <a:p>
            <a:pPr marL="0" indent="0">
              <a:buNone/>
            </a:pPr>
            <a:endParaRPr lang="en-VN" b="1" dirty="0"/>
          </a:p>
          <a:p>
            <a:r>
              <a:rPr lang="en-VN" dirty="0"/>
              <a:t>Difficulties in proper diagnosing with only chest X-ray (CXR) images, the technique itself requires other epidemiological characteristics and clinical manifestations for an improved accuracy</a:t>
            </a:r>
          </a:p>
          <a:p>
            <a:endParaRPr lang="en-VN" dirty="0"/>
          </a:p>
          <a:p>
            <a:r>
              <a:rPr lang="en-VN" dirty="0"/>
              <a:t>Mislead, then ambiguous between COVID-19 and pneumonia as a consequence</a:t>
            </a:r>
          </a:p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FB52C-0884-D74D-B54A-FB8BB15EE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4564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1ABA-9DD2-DA4E-9716-197EA715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3500" dirty="0">
                <a:solidFill>
                  <a:srgbClr val="4285F4"/>
                </a:solidFill>
                <a:latin typeface="Bungee" pitchFamily="2" charset="77"/>
              </a:rPr>
              <a:t>Diagnostic imaging Covid19 via CXR</a:t>
            </a:r>
            <a:endParaRPr lang="en-VN" sz="3500" dirty="0">
              <a:solidFill>
                <a:srgbClr val="4285F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779AA-D86F-C643-920A-0DA985207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dirty="0"/>
              <a:t>Patient 4780’s case, according to Ministry of Medicine:</a:t>
            </a:r>
          </a:p>
          <a:p>
            <a:r>
              <a:rPr lang="en-US" dirty="0"/>
              <a:t>58-years-old patient living in district 3 went to </a:t>
            </a:r>
            <a:r>
              <a:rPr lang="en-US" dirty="0" err="1"/>
              <a:t>Hòa</a:t>
            </a:r>
            <a:r>
              <a:rPr lang="en-US" dirty="0"/>
              <a:t> </a:t>
            </a:r>
            <a:r>
              <a:rPr lang="en-US" dirty="0" err="1"/>
              <a:t>Hảo</a:t>
            </a:r>
            <a:r>
              <a:rPr lang="en-US" dirty="0"/>
              <a:t> Medic center for examining</a:t>
            </a:r>
          </a:p>
          <a:p>
            <a:endParaRPr lang="en-US" dirty="0"/>
          </a:p>
          <a:p>
            <a:r>
              <a:rPr lang="en-US" dirty="0"/>
              <a:t>The radiologist there, however, did mis-examine the patient as pneumonia instead of Covid19 through analyzing CXR and CT-scan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Even experts in radiology might mis-examine the cases themselves </a:t>
            </a:r>
          </a:p>
          <a:p>
            <a:pPr marL="0" indent="0">
              <a:buNone/>
            </a:pP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D91C5-1841-5941-BB86-FED154FBC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1333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1ABA-9DD2-DA4E-9716-197EA715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3500" dirty="0">
                <a:solidFill>
                  <a:srgbClr val="4285F4"/>
                </a:solidFill>
                <a:latin typeface="Bungee" pitchFamily="2" charset="77"/>
              </a:rPr>
              <a:t>Diagnostic imaging Covid19 via CXR</a:t>
            </a:r>
            <a:endParaRPr lang="en-VN" sz="3500" dirty="0">
              <a:solidFill>
                <a:srgbClr val="4285F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779AA-D86F-C643-920A-0DA985207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dirty="0"/>
              <a:t>Patient 4780’s case, according to Ministry of Medicine :</a:t>
            </a:r>
          </a:p>
          <a:p>
            <a:r>
              <a:rPr lang="en-US" dirty="0"/>
              <a:t>58-years-old patient living at district 3 went to </a:t>
            </a:r>
            <a:r>
              <a:rPr lang="en-US" dirty="0" err="1"/>
              <a:t>Hòa</a:t>
            </a:r>
            <a:r>
              <a:rPr lang="en-US" dirty="0"/>
              <a:t> </a:t>
            </a:r>
            <a:r>
              <a:rPr lang="en-US" dirty="0" err="1"/>
              <a:t>Hảo</a:t>
            </a:r>
            <a:r>
              <a:rPr lang="en-US" dirty="0"/>
              <a:t> Medic center for examining</a:t>
            </a:r>
          </a:p>
          <a:p>
            <a:endParaRPr lang="en-US" dirty="0"/>
          </a:p>
          <a:p>
            <a:r>
              <a:rPr lang="en-US" dirty="0"/>
              <a:t>The doctor there, however, did mis-examine the patient as pneumonia instead of Covid19 through analyzing CXR and CT-scan images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-&gt; Thus, AI for this tailored specification is a high recommendation </a:t>
            </a:r>
          </a:p>
          <a:p>
            <a:pPr marL="0" indent="0">
              <a:buNone/>
            </a:pP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75114-3D06-114D-ACB1-C744BCC4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54595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ABBB-F53D-3E46-A0AF-E4B0F7E0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3500" dirty="0">
                <a:solidFill>
                  <a:srgbClr val="4285F4"/>
                </a:solidFill>
                <a:latin typeface="Bungee" pitchFamily="2" charset="77"/>
              </a:rPr>
              <a:t>Diagnostic imaging Covid19 via CXR</a:t>
            </a:r>
            <a:endParaRPr lang="en-VN" sz="3500" dirty="0">
              <a:solidFill>
                <a:srgbClr val="4285F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DB38F-DB95-434F-96E1-E1EA1AD37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4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b="1" dirty="0"/>
              <a:t>Why AI for diagnostic imaging with CXR images ? </a:t>
            </a:r>
          </a:p>
          <a:p>
            <a:r>
              <a:rPr lang="en-VN" b="1" dirty="0"/>
              <a:t>Widespread test to identify positive cases</a:t>
            </a:r>
            <a:r>
              <a:rPr lang="en-VN" dirty="0"/>
              <a:t> first, then recheck by RT PCR</a:t>
            </a:r>
          </a:p>
          <a:p>
            <a:pPr marL="0" indent="0">
              <a:buNone/>
            </a:pPr>
            <a:endParaRPr lang="en-VN" dirty="0"/>
          </a:p>
          <a:p>
            <a:r>
              <a:rPr lang="en-VN" dirty="0"/>
              <a:t>With individuals exposed with COVID-19 or got treatment, it is recommendation </a:t>
            </a:r>
            <a:r>
              <a:rPr lang="en-VN" b="1" dirty="0"/>
              <a:t>use X-ray diagnostic in the treating process </a:t>
            </a:r>
            <a:r>
              <a:rPr lang="en-VN" dirty="0"/>
              <a:t>until they are negative (with the X-ray diagnostic) and recheck by RT PCR</a:t>
            </a:r>
          </a:p>
          <a:p>
            <a:pPr marL="0" indent="0">
              <a:buNone/>
            </a:pPr>
            <a:r>
              <a:rPr lang="en-VN" dirty="0"/>
              <a:t>-&gt; Lower cost</a:t>
            </a:r>
          </a:p>
          <a:p>
            <a:pPr marL="0" indent="0">
              <a:buNone/>
            </a:pPr>
            <a:endParaRPr lang="en-VN" dirty="0"/>
          </a:p>
          <a:p>
            <a:r>
              <a:rPr lang="en-VN" b="1" dirty="0"/>
              <a:t>Economize the human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38B43-0789-4E4F-BAB3-5E7770E81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4060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003CC-B513-2745-9D5E-35641C659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137319"/>
            <a:ext cx="11074400" cy="1325563"/>
          </a:xfrm>
        </p:spPr>
        <p:txBody>
          <a:bodyPr>
            <a:normAutofit/>
          </a:bodyPr>
          <a:lstStyle/>
          <a:p>
            <a:r>
              <a:rPr lang="en-VN" sz="2400" dirty="0">
                <a:solidFill>
                  <a:srgbClr val="4285F4"/>
                </a:solidFill>
                <a:latin typeface="Bungee" pitchFamily="2" charset="77"/>
              </a:rPr>
              <a:t>Certain features to classify Covid19 with Pneumonia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C76E8D-42E0-504E-AC65-BF400C42C284}"/>
              </a:ext>
            </a:extLst>
          </p:cNvPr>
          <p:cNvSpPr txBox="1">
            <a:spLocks/>
          </p:cNvSpPr>
          <p:nvPr/>
        </p:nvSpPr>
        <p:spPr>
          <a:xfrm>
            <a:off x="292100" y="4470400"/>
            <a:ext cx="12039600" cy="2250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Representative CXR images of COVID-19 pneumonia (A), non-COVID-19 pneumonia (B), and the healthy (C)</a:t>
            </a:r>
          </a:p>
          <a:p>
            <a:pPr marL="0" indent="0" algn="ctr">
              <a:buNone/>
            </a:pPr>
            <a:endParaRPr lang="en-VN" sz="1100" dirty="0"/>
          </a:p>
          <a:p>
            <a:r>
              <a:rPr lang="en-VN" sz="1800" dirty="0"/>
              <a:t>Generally, similar to pneumonia, the density of lungs is increased in the case of COVID-19, which causes whiteness in the lungs on radiology</a:t>
            </a:r>
            <a:r>
              <a:rPr lang="en-VN" sz="1800" baseline="30000" dirty="0"/>
              <a:t>[1]</a:t>
            </a:r>
          </a:p>
          <a:p>
            <a:r>
              <a:rPr lang="en-VN" sz="1800" dirty="0"/>
              <a:t>An experienced radiologist can confirm the disease by the appearance of a ground-glass pattern due to the increased whiteness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935C0CE-683C-E146-B6BA-817EC590D7C6}"/>
              </a:ext>
            </a:extLst>
          </p:cNvPr>
          <p:cNvSpPr txBox="1">
            <a:spLocks/>
          </p:cNvSpPr>
          <p:nvPr/>
        </p:nvSpPr>
        <p:spPr>
          <a:xfrm>
            <a:off x="8420100" y="6261101"/>
            <a:ext cx="3124200" cy="459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sz="1800" dirty="0"/>
              <a:t>[1] </a:t>
            </a:r>
            <a:r>
              <a:rPr lang="en-US" sz="1800" dirty="0"/>
              <a:t>Cleverley, J. et al. (2020)</a:t>
            </a:r>
            <a:endParaRPr lang="en-VN" sz="1800" dirty="0"/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527E5C08-5D6A-2C4A-8070-8C8B3831A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76" y="1412567"/>
            <a:ext cx="10515600" cy="28641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DFF374-290B-0A4F-ABDF-9DD1E4DD8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5073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A3B4-FBC5-5A47-9A35-87C24B2E5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766218"/>
            <a:ext cx="11493500" cy="1325563"/>
          </a:xfrm>
        </p:spPr>
        <p:txBody>
          <a:bodyPr/>
          <a:lstStyle/>
          <a:p>
            <a:r>
              <a:rPr lang="en-VN" dirty="0">
                <a:solidFill>
                  <a:srgbClr val="DB4437"/>
                </a:solidFill>
                <a:latin typeface="Bungee" pitchFamily="2" charset="77"/>
              </a:rPr>
              <a:t>Introduction to Covid</a:t>
            </a:r>
            <a:r>
              <a:rPr lang="en-VN" dirty="0">
                <a:solidFill>
                  <a:srgbClr val="DB4437"/>
                </a:solidFill>
                <a:latin typeface="+mn-lt"/>
              </a:rPr>
              <a:t>x </a:t>
            </a:r>
            <a:r>
              <a:rPr lang="en-VN" dirty="0">
                <a:solidFill>
                  <a:srgbClr val="DB4437"/>
                </a:solidFill>
                <a:latin typeface="Bungee" pitchFamily="2" charset="77"/>
              </a:rPr>
              <a:t>dataset</a:t>
            </a:r>
            <a:r>
              <a:rPr lang="en-VN" sz="3600" baseline="30000" dirty="0">
                <a:latin typeface="+mn-lt"/>
              </a:rPr>
              <a:t>[2-7]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681EFC-B2D2-AB43-B236-3EB4E94C5970}"/>
              </a:ext>
            </a:extLst>
          </p:cNvPr>
          <p:cNvSpPr txBox="1">
            <a:spLocks/>
          </p:cNvSpPr>
          <p:nvPr/>
        </p:nvSpPr>
        <p:spPr>
          <a:xfrm>
            <a:off x="4686300" y="5953918"/>
            <a:ext cx="7505700" cy="71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VN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C82182-570B-0548-A8B8-FFF366A9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61425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3AE04-93EB-CE42-BCEA-CBE5E3DE7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68044-2054-8141-87F9-EDFE83467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Non-COVID19 pneumonia patient cases and COVID-19 patient cases from the COVID-19 Image Data Collection</a:t>
            </a:r>
            <a:r>
              <a:rPr lang="en-VN" b="1" baseline="30000" dirty="0"/>
              <a:t>[3]</a:t>
            </a:r>
          </a:p>
          <a:p>
            <a:r>
              <a:rPr lang="en-VN" dirty="0"/>
              <a:t>COVID-19 patient cases from COVID-19 CXR Dataset Initiative</a:t>
            </a:r>
            <a:r>
              <a:rPr lang="en-VN" b="1" baseline="30000" dirty="0"/>
              <a:t>[4]</a:t>
            </a:r>
          </a:p>
          <a:p>
            <a:r>
              <a:rPr lang="en-VN" dirty="0"/>
              <a:t>COVID-19 patient cases from t</a:t>
            </a:r>
            <a:r>
              <a:rPr lang="en-US" dirty="0"/>
              <a:t>he</a:t>
            </a:r>
            <a:r>
              <a:rPr lang="en-VN" dirty="0"/>
              <a:t> ActualMed COVID-19 CXR Dataset Initiative</a:t>
            </a:r>
            <a:r>
              <a:rPr lang="en-VN" b="1" baseline="30000" dirty="0"/>
              <a:t>[5]</a:t>
            </a:r>
          </a:p>
          <a:p>
            <a:r>
              <a:rPr lang="en-VN" dirty="0"/>
              <a:t>Patient cases who have no pneumonia (i.e. normal) and non COVID-19 pneumonia patient cases from RSNA Pneumonia Detection Challenge dataset </a:t>
            </a:r>
            <a:r>
              <a:rPr lang="en-VN" b="1" baseline="30000" dirty="0"/>
              <a:t>[6]</a:t>
            </a:r>
          </a:p>
          <a:p>
            <a:r>
              <a:rPr lang="en-VN" dirty="0"/>
              <a:t>COVID-19 patient cases from COVID-19 radiography database</a:t>
            </a:r>
            <a:r>
              <a:rPr lang="en-VN" b="1" baseline="30000" dirty="0"/>
              <a:t>[7]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4C0AB-48AE-0941-97C8-922ADB4D5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45108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CC45-D8C0-F244-A59F-31BD3145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COVID</a:t>
            </a:r>
            <a:r>
              <a:rPr lang="en-VN" dirty="0">
                <a:solidFill>
                  <a:srgbClr val="4285F4"/>
                </a:solidFill>
                <a:latin typeface="+mn-lt"/>
              </a:rPr>
              <a:t>x </a:t>
            </a:r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3C73B-166E-A24B-BC0D-B50E26D67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VN" dirty="0"/>
              <a:t>20 000 CXR images with 3 classes, which are pneumonia (</a:t>
            </a:r>
            <a:r>
              <a:rPr lang="en-US" dirty="0"/>
              <a:t>train: 5963, test: 105</a:t>
            </a:r>
            <a:r>
              <a:rPr lang="en-VN" dirty="0"/>
              <a:t>), COVID-19 (train:</a:t>
            </a:r>
            <a:r>
              <a:rPr lang="en-US" dirty="0"/>
              <a:t> 4649, test: 274</a:t>
            </a:r>
            <a:r>
              <a:rPr lang="en-VN" dirty="0"/>
              <a:t>) and normal (</a:t>
            </a:r>
            <a:r>
              <a:rPr lang="en-US" dirty="0"/>
              <a:t>train: 8751, test: 100</a:t>
            </a:r>
            <a:r>
              <a:rPr lang="en-VN" dirty="0"/>
              <a:t>) from different patients</a:t>
            </a:r>
          </a:p>
          <a:p>
            <a:pPr marL="0" indent="0">
              <a:buNone/>
            </a:pPr>
            <a:endParaRPr lang="en-VN" dirty="0"/>
          </a:p>
          <a:p>
            <a:endParaRPr lang="en-VN" dirty="0"/>
          </a:p>
          <a:p>
            <a:r>
              <a:rPr lang="en-VN" dirty="0"/>
              <a:t>[2] provides us a medical-images transfering tools to convert .MRI to .JPEG and combine [3-7] datasets into a consistent set with no unnecessary information</a:t>
            </a:r>
          </a:p>
          <a:p>
            <a:pPr marL="0" indent="0">
              <a:buNone/>
            </a:pPr>
            <a:endParaRPr lang="en-VN" dirty="0"/>
          </a:p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7EEA81-46E2-A544-9F9F-524E272FD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41609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CC45-D8C0-F244-A59F-31BD3145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285F4"/>
                </a:solidFill>
                <a:latin typeface="Bungee" pitchFamily="2" charset="77"/>
              </a:rPr>
              <a:t>P</a:t>
            </a:r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roblem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3C73B-166E-A24B-BC0D-B50E26D67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23378"/>
            <a:ext cx="10515600" cy="1459471"/>
          </a:xfrm>
        </p:spPr>
        <p:txBody>
          <a:bodyPr>
            <a:normAutofit/>
          </a:bodyPr>
          <a:lstStyle/>
          <a:p>
            <a:r>
              <a:rPr lang="en-VN" dirty="0"/>
              <a:t>Input: One CXR image</a:t>
            </a:r>
          </a:p>
          <a:p>
            <a:r>
              <a:rPr lang="en-VN" dirty="0"/>
              <a:t>Output: Probability for each class of that CXR image</a:t>
            </a:r>
          </a:p>
        </p:txBody>
      </p:sp>
      <p:pic>
        <p:nvPicPr>
          <p:cNvPr id="5" name="Picture 4" descr="A picture containing X-ray film, blur&#10;&#10;Description automatically generated">
            <a:extLst>
              <a:ext uri="{FF2B5EF4-FFF2-40B4-BE49-F238E27FC236}">
                <a16:creationId xmlns:a16="http://schemas.microsoft.com/office/drawing/2014/main" id="{D2A6F12F-43F3-CA46-A3E7-29DA075F8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161" y="1459470"/>
            <a:ext cx="3939059" cy="39390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2304F-16C2-A546-95D1-394F28C8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8652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95C83-ABD9-9E43-B142-C29D4A27E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061" y="2322909"/>
            <a:ext cx="12300122" cy="2212182"/>
          </a:xfrm>
        </p:spPr>
        <p:txBody>
          <a:bodyPr>
            <a:noAutofit/>
          </a:bodyPr>
          <a:lstStyle/>
          <a:p>
            <a:pPr algn="ctr"/>
            <a:r>
              <a:rPr lang="en-VN" sz="3600" dirty="0">
                <a:solidFill>
                  <a:srgbClr val="4285F4"/>
                </a:solidFill>
                <a:latin typeface="Bungee" pitchFamily="2" charset="77"/>
              </a:rPr>
              <a:t>detecting Covid-19 and Pneumonia</a:t>
            </a:r>
            <a:br>
              <a:rPr lang="en-VN" sz="3600" dirty="0">
                <a:solidFill>
                  <a:srgbClr val="4285F4"/>
                </a:solidFill>
                <a:latin typeface="Bungee" pitchFamily="2" charset="77"/>
              </a:rPr>
            </a:br>
            <a:r>
              <a:rPr lang="en-VN" sz="3600" dirty="0">
                <a:solidFill>
                  <a:srgbClr val="4285F4"/>
                </a:solidFill>
                <a:latin typeface="Bungee" pitchFamily="2" charset="77"/>
              </a:rPr>
              <a:t>with chest x-ray images</a:t>
            </a:r>
            <a:br>
              <a:rPr lang="en-VN" sz="3600" dirty="0">
                <a:solidFill>
                  <a:srgbClr val="4285F4"/>
                </a:solidFill>
                <a:latin typeface="Bungee" pitchFamily="2" charset="77"/>
              </a:rPr>
            </a:br>
            <a:r>
              <a:rPr lang="en-VN" sz="3600" dirty="0">
                <a:solidFill>
                  <a:srgbClr val="4285F4"/>
                </a:solidFill>
                <a:latin typeface="Bungee" pitchFamily="2" charset="77"/>
              </a:rPr>
              <a:t>using deep convolational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41528-D8C7-F641-A516-B3BA3133A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0238" y="5461687"/>
            <a:ext cx="3558746" cy="8759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2000" dirty="0"/>
              <a:t>Pham Ngoc Tan – 19520925</a:t>
            </a:r>
          </a:p>
          <a:p>
            <a:pPr marL="0" indent="0">
              <a:buNone/>
            </a:pPr>
            <a:r>
              <a:rPr lang="en-VN" sz="2000" dirty="0"/>
              <a:t>Vo Khanh An - 19520007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CC653-0486-9642-B1B7-46AEEA921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76587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F804-3CDA-B947-94C6-FEF02950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766218"/>
            <a:ext cx="10764187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rgbClr val="DB4437"/>
                </a:solidFill>
                <a:latin typeface="Bungee" pitchFamily="2" charset="77"/>
              </a:rPr>
              <a:t>S</a:t>
            </a:r>
            <a:r>
              <a:rPr lang="en-VN" sz="3200" dirty="0">
                <a:solidFill>
                  <a:srgbClr val="DB4437"/>
                </a:solidFill>
                <a:latin typeface="Bungee" pitchFamily="2" charset="77"/>
              </a:rPr>
              <a:t>olving problem </a:t>
            </a:r>
            <a:br>
              <a:rPr lang="en-VN" sz="3200" dirty="0">
                <a:solidFill>
                  <a:srgbClr val="DB4437"/>
                </a:solidFill>
                <a:latin typeface="Bungee" pitchFamily="2" charset="77"/>
              </a:rPr>
            </a:br>
            <a:r>
              <a:rPr lang="en-VN" sz="3200" dirty="0">
                <a:solidFill>
                  <a:srgbClr val="DB4437"/>
                </a:solidFill>
                <a:latin typeface="Bungee" pitchFamily="2" charset="77"/>
              </a:rPr>
              <a:t>with Deep Convolutional Neural 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685BCD-A80E-AA40-BB85-CDA23200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19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99494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8CB16-1475-844B-906C-5F173AA8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  <a:cs typeface="Baghdad" pitchFamily="2" charset="-78"/>
              </a:rPr>
              <a:t>CNN</a:t>
            </a:r>
            <a:r>
              <a:rPr lang="en-VN" dirty="0">
                <a:solidFill>
                  <a:srgbClr val="4285F4"/>
                </a:solidFill>
                <a:latin typeface="+mn-lt"/>
                <a:cs typeface="Baghdad" pitchFamily="2" charset="-78"/>
              </a:rPr>
              <a:t>s</a:t>
            </a:r>
            <a:r>
              <a:rPr lang="en-VN" dirty="0">
                <a:solidFill>
                  <a:srgbClr val="4285F4"/>
                </a:solidFill>
                <a:latin typeface="Bungee" pitchFamily="2" charset="77"/>
                <a:cs typeface="Baghdad" pitchFamily="2" charset="-78"/>
              </a:rPr>
              <a:t> for classification </a:t>
            </a:r>
            <a:r>
              <a:rPr lang="en-VN" baseline="30000" dirty="0">
                <a:solidFill>
                  <a:srgbClr val="4285F4"/>
                </a:solidFill>
                <a:latin typeface="+mn-lt"/>
                <a:cs typeface="Baghdad" pitchFamily="2" charset="-78"/>
              </a:rPr>
              <a:t>[7]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2084324-676C-744B-90F4-9AB8A5DA48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50" y="1690688"/>
            <a:ext cx="8140700" cy="27813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43B6C1-3F4D-9745-8187-176C15BCADF1}"/>
              </a:ext>
            </a:extLst>
          </p:cNvPr>
          <p:cNvSpPr txBox="1">
            <a:spLocks/>
          </p:cNvSpPr>
          <p:nvPr/>
        </p:nvSpPr>
        <p:spPr>
          <a:xfrm>
            <a:off x="838200" y="4471987"/>
            <a:ext cx="10515600" cy="2020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VN" sz="2000" b="1" dirty="0"/>
              <a:t>Convolution</a:t>
            </a:r>
            <a:r>
              <a:rPr lang="en-VN" sz="2000" dirty="0"/>
              <a:t>: Apply filters to generate feature maps</a:t>
            </a:r>
          </a:p>
          <a:p>
            <a:pPr marL="514350" indent="-514350">
              <a:buAutoNum type="arabicPeriod"/>
            </a:pPr>
            <a:r>
              <a:rPr lang="en-VN" sz="2000" b="1" dirty="0"/>
              <a:t>Activation</a:t>
            </a:r>
            <a:r>
              <a:rPr lang="en-VN" sz="2000" dirty="0"/>
              <a:t>: Often ReLU </a:t>
            </a:r>
          </a:p>
          <a:p>
            <a:pPr marL="514350" indent="-514350">
              <a:buAutoNum type="arabicPeriod"/>
            </a:pPr>
            <a:r>
              <a:rPr lang="en-VN" sz="2000" b="1" dirty="0"/>
              <a:t>Pooling</a:t>
            </a:r>
            <a:r>
              <a:rPr lang="en-VN" sz="2000" dirty="0"/>
              <a:t>: Down sampling operation on each feature map</a:t>
            </a:r>
            <a:endParaRPr lang="en-VN" sz="1400" dirty="0"/>
          </a:p>
          <a:p>
            <a:pPr marL="0" indent="0" algn="ctr">
              <a:buNone/>
            </a:pPr>
            <a:r>
              <a:rPr lang="en-VN" sz="2000" b="1" dirty="0"/>
              <a:t>Train model with images data</a:t>
            </a:r>
          </a:p>
          <a:p>
            <a:pPr marL="0" indent="0">
              <a:buNone/>
            </a:pPr>
            <a:endParaRPr lang="en-VN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37A6DF-F38C-8E46-8AA3-D33744D27208}"/>
              </a:ext>
            </a:extLst>
          </p:cNvPr>
          <p:cNvSpPr txBox="1">
            <a:spLocks/>
          </p:cNvSpPr>
          <p:nvPr/>
        </p:nvSpPr>
        <p:spPr>
          <a:xfrm>
            <a:off x="9169400" y="6438899"/>
            <a:ext cx="3022600" cy="419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sz="2000" dirty="0"/>
              <a:t>[7] K</a:t>
            </a:r>
            <a:r>
              <a:rPr lang="en-US" sz="2000" dirty="0" err="1"/>
              <a:t>rizhevsky</a:t>
            </a:r>
            <a:r>
              <a:rPr lang="en-US" sz="2000" dirty="0"/>
              <a:t> et al. (2012)</a:t>
            </a:r>
            <a:endParaRPr lang="en-VN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B472B0-5A7D-B34A-9A99-F328AEB60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20075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7B491-F295-FE40-886B-74B25487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Convolution operation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5BF5EB-D574-C14B-9BEA-8C4E76EF3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025" y="1411407"/>
            <a:ext cx="7143750" cy="401835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7F2745-E381-6146-938B-9A8AF17338B2}"/>
              </a:ext>
            </a:extLst>
          </p:cNvPr>
          <p:cNvSpPr txBox="1">
            <a:spLocks/>
          </p:cNvSpPr>
          <p:nvPr/>
        </p:nvSpPr>
        <p:spPr>
          <a:xfrm>
            <a:off x="838200" y="4724399"/>
            <a:ext cx="10515600" cy="176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VN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7AAB6B-D456-1F44-A87A-7886442E7C7E}"/>
              </a:ext>
            </a:extLst>
          </p:cNvPr>
          <p:cNvSpPr/>
          <p:nvPr/>
        </p:nvSpPr>
        <p:spPr>
          <a:xfrm>
            <a:off x="3775965" y="4851399"/>
            <a:ext cx="4589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VN" b="1" dirty="0"/>
              <a:t>Learn weights of filters in convolutional layers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56C156-F9A1-2246-A1F0-BB719385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25601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B47BF-D1C3-E648-ABE9-5CDDC5FC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Pooling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6F9E37A-4D1C-584D-880A-947047DDF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348" y="2337737"/>
            <a:ext cx="5580986" cy="232826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9D1A29-A2D8-054C-A121-4C0718012CB4}"/>
              </a:ext>
            </a:extLst>
          </p:cNvPr>
          <p:cNvSpPr/>
          <p:nvPr/>
        </p:nvSpPr>
        <p:spPr>
          <a:xfrm>
            <a:off x="5569472" y="3526020"/>
            <a:ext cx="1701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V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Stride =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96817-9193-DB4F-AF06-AC953718A072}"/>
              </a:ext>
            </a:extLst>
          </p:cNvPr>
          <p:cNvSpPr txBox="1"/>
          <p:nvPr/>
        </p:nvSpPr>
        <p:spPr>
          <a:xfrm>
            <a:off x="4961744" y="5981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112E7-EA4D-2C49-818F-CFFD7316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93346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0CA6E-BF1D-3A46-8095-EB31F9B7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Feature learning</a:t>
            </a:r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BA0D5DF5-FAE2-8249-8133-030761749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749" y="1666876"/>
            <a:ext cx="9317439" cy="315039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1478A2-ED8F-C748-9811-4E903D89DD11}"/>
              </a:ext>
            </a:extLst>
          </p:cNvPr>
          <p:cNvSpPr/>
          <p:nvPr/>
        </p:nvSpPr>
        <p:spPr>
          <a:xfrm>
            <a:off x="887554" y="5086450"/>
            <a:ext cx="1041689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VN" sz="2800" dirty="0"/>
              <a:t>CONV and POOL layers output high-level features of input</a:t>
            </a:r>
          </a:p>
          <a:p>
            <a:pPr algn="ctr"/>
            <a:r>
              <a:rPr lang="en-VN" sz="2800" dirty="0"/>
              <a:t>Fully connected layer uses these features for classifying input image</a:t>
            </a:r>
          </a:p>
          <a:p>
            <a:pPr algn="ctr"/>
            <a:r>
              <a:rPr lang="en-VN" sz="2800" dirty="0"/>
              <a:t>Express output as </a:t>
            </a:r>
            <a:r>
              <a:rPr lang="en-VN" sz="2800" b="1" dirty="0"/>
              <a:t>probability</a:t>
            </a:r>
            <a:r>
              <a:rPr lang="en-VN" sz="2800" dirty="0"/>
              <a:t> of image belonging to a particular class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3E395-D95B-E64C-B732-19FEAEFF2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09706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3C2A-F567-6E45-AA86-2F73FAF79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VGG19</a:t>
            </a:r>
            <a:r>
              <a:rPr lang="en-VN" baseline="30000" dirty="0">
                <a:solidFill>
                  <a:srgbClr val="4285F4"/>
                </a:solidFill>
                <a:latin typeface="+mn-lt"/>
              </a:rPr>
              <a:t>[8]</a:t>
            </a:r>
          </a:p>
        </p:txBody>
      </p:sp>
      <p:pic>
        <p:nvPicPr>
          <p:cNvPr id="9" name="Content Placeholder 8" descr="A picture containing chart&#10;&#10;Description automatically generated">
            <a:extLst>
              <a:ext uri="{FF2B5EF4-FFF2-40B4-BE49-F238E27FC236}">
                <a16:creationId xmlns:a16="http://schemas.microsoft.com/office/drawing/2014/main" id="{2EF2ECC7-592E-7944-9519-4859D3F0A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383" y="1154906"/>
            <a:ext cx="3952034" cy="5633463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B030C3E-1270-194F-AEF7-EE28E170364D}"/>
              </a:ext>
            </a:extLst>
          </p:cNvPr>
          <p:cNvSpPr txBox="1">
            <a:spLocks/>
          </p:cNvSpPr>
          <p:nvPr/>
        </p:nvSpPr>
        <p:spPr>
          <a:xfrm>
            <a:off x="5791200" y="3088085"/>
            <a:ext cx="6400800" cy="681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[8] K. </a:t>
            </a:r>
            <a:r>
              <a:rPr lang="en-US" sz="2000" dirty="0" err="1"/>
              <a:t>Simonyan</a:t>
            </a:r>
            <a:r>
              <a:rPr lang="en-US" sz="2000" dirty="0"/>
              <a:t> et al., Very deep convolutional networks for large-scale image recognition, 2015.</a:t>
            </a:r>
            <a:endParaRPr lang="en-VN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31F3A8-FB2C-414E-9F56-87874341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54073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1D7B-88FC-8F49-A569-4BABDC43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resnet50</a:t>
            </a:r>
          </a:p>
        </p:txBody>
      </p:sp>
      <p:pic>
        <p:nvPicPr>
          <p:cNvPr id="7" name="Picture 6" descr="Chart, diagram&#10;&#10;Description automatically generated">
            <a:extLst>
              <a:ext uri="{FF2B5EF4-FFF2-40B4-BE49-F238E27FC236}">
                <a16:creationId xmlns:a16="http://schemas.microsoft.com/office/drawing/2014/main" id="{9CBB3FA3-DA72-F64F-B0FE-62F692018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250" y="1553772"/>
            <a:ext cx="5397500" cy="4140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689327-D6A5-2345-952F-456861EA5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0500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49854-3041-F143-81FC-8372C6495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010" y="2811859"/>
            <a:ext cx="6077980" cy="1234282"/>
          </a:xfrm>
        </p:spPr>
        <p:txBody>
          <a:bodyPr/>
          <a:lstStyle/>
          <a:p>
            <a:r>
              <a:rPr lang="en-US" dirty="0">
                <a:solidFill>
                  <a:srgbClr val="4285F4"/>
                </a:solidFill>
                <a:latin typeface="Bungee" pitchFamily="2" charset="77"/>
              </a:rPr>
              <a:t>R</a:t>
            </a:r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esult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9036D-4FF6-C641-8296-0DC5468E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59226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0D9A-9E75-1A49-9FCF-653AF0B5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C227491-8D72-F349-9E8D-5D05DE9EE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5787" y="365125"/>
            <a:ext cx="5940425" cy="389971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13D7742-37DE-4047-A12D-F71D79C1D701}"/>
              </a:ext>
            </a:extLst>
          </p:cNvPr>
          <p:cNvSpPr txBox="1">
            <a:spLocks/>
          </p:cNvSpPr>
          <p:nvPr/>
        </p:nvSpPr>
        <p:spPr>
          <a:xfrm>
            <a:off x="838200" y="4521199"/>
            <a:ext cx="10515600" cy="2108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VN" dirty="0"/>
              <a:t>Sensitivity (recall): if a patient has the disease, what is the probability that the model predicts positive ?</a:t>
            </a:r>
          </a:p>
          <a:p>
            <a:r>
              <a:rPr lang="en-VN" dirty="0"/>
              <a:t>Positive predictive value – PPV (precision): if a model prediction is positive, what is the probability that a patient has the disease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48B997-C5A8-3744-A681-1C9CF0B3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5948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0D9A-9E75-1A49-9FCF-653AF0B5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1C227491-8D72-F349-9E8D-5D05DE9EE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5787" y="365125"/>
            <a:ext cx="5940425" cy="389971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13D7742-37DE-4047-A12D-F71D79C1D7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521199"/>
                <a:ext cx="10515600" cy="21082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VN" b="1" dirty="0"/>
                  <a:t>F1-score:</a:t>
                </a:r>
                <a:r>
                  <a:rPr lang="en-VN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V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en-V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VN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𝑟𝑒𝑐𝑎𝑙𝑙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𝑝𝑟𝑒𝑐𝑖𝑠𝑖𝑜𝑛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VN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13D7742-37DE-4047-A12D-F71D79C1D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21199"/>
                <a:ext cx="10515600" cy="2108201"/>
              </a:xfrm>
              <a:prstGeom prst="rect">
                <a:avLst/>
              </a:prstGeom>
              <a:blipFill>
                <a:blip r:embed="rId3"/>
                <a:stretch>
                  <a:fillRect l="-1206" t="-4790"/>
                </a:stretch>
              </a:blipFill>
            </p:spPr>
            <p:txBody>
              <a:bodyPr/>
              <a:lstStyle/>
              <a:p>
                <a:r>
                  <a:rPr lang="en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15A5-D5DA-504C-A1E9-5188C4397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45888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B722-8E5C-7242-9E8A-4E1D27F0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4285F4"/>
                </a:solidFill>
                <a:latin typeface="Bungee" pitchFamily="2" charset="77"/>
              </a:rPr>
              <a:t>A MINOR LOOKING INTO STATISTICS</a:t>
            </a:r>
            <a:endParaRPr lang="en-VN" sz="4000" dirty="0">
              <a:solidFill>
                <a:srgbClr val="4285F4"/>
              </a:solidFill>
              <a:latin typeface="Bungee" pitchFamily="2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70234C-312D-434E-AE8D-8B552E7537D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648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dirty="0"/>
              <a:t>According to worldmeters.info, around the world:</a:t>
            </a:r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BAC0CD0D-FB6A-2644-A610-F9BEC12B8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246" y="2474259"/>
            <a:ext cx="8559800" cy="32131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75DBAC-C473-6E4C-8F2F-E152E9E11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687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089B3-A90D-644B-BF90-D4643E424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597" y="383058"/>
            <a:ext cx="10178934" cy="11160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rgbClr val="4285F4"/>
                </a:solidFill>
                <a:latin typeface="Bungee" pitchFamily="2" charset="77"/>
              </a:rPr>
              <a:t>vgg19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A8737154-B89A-FD44-B0BE-F98522F5F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51" b="-1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7EE83E0-482D-CB4F-B094-A3A60282B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1" b="-1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3444F5-AAE9-4643-B73F-244B8EC86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29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97196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89EF-BAFA-7F40-99AC-1D4B482CF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4285F4"/>
                </a:solidFill>
                <a:latin typeface="Bungee" pitchFamily="2" charset="77"/>
              </a:rPr>
              <a:t>vgg19</a:t>
            </a:r>
            <a:endParaRPr lang="en-V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596AA4-ABB6-A348-A740-7B5274758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5697683"/>
            <a:ext cx="9144000" cy="914400"/>
          </a:xfr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E9C41CE3-B8A2-0B43-96BA-47CD3461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067" y="1457067"/>
            <a:ext cx="3943865" cy="39438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CA1FF7-6E65-944B-A4A7-1D49E99DC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5497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44CED-B148-6348-B9A0-9FEE1A469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b="1" dirty="0">
                <a:solidFill>
                  <a:srgbClr val="4285F4"/>
                </a:solidFill>
                <a:latin typeface="Bungee" pitchFamily="2" charset="77"/>
              </a:rPr>
              <a:t>vgg19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3B21FF5-6514-0D45-9A69-097CB689E7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083150"/>
              </p:ext>
            </p:extLst>
          </p:nvPr>
        </p:nvGraphicFramePr>
        <p:xfrm>
          <a:off x="838200" y="2335427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1555692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470108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79068227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484356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57749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en-VN" dirty="0"/>
                        <a:t>upport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205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COVID19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70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5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Pneumonia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117412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9955A8-26F0-A849-A7D1-5A6D9E3F6F88}"/>
              </a:ext>
            </a:extLst>
          </p:cNvPr>
          <p:cNvSpPr txBox="1">
            <a:spLocks/>
          </p:cNvSpPr>
          <p:nvPr/>
        </p:nvSpPr>
        <p:spPr>
          <a:xfrm>
            <a:off x="838200" y="4522573"/>
            <a:ext cx="10159314" cy="1654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dirty="0"/>
              <a:t>Accuracy: 0.86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7A8DBB-E072-8B4C-8050-7075FE27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62738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12CD-67D4-BF40-BB5D-57F04BE7C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resnet50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E9DE9F7-B71B-DB45-962A-163D6281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823" y="1855033"/>
            <a:ext cx="5486400" cy="36576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D2997FE-5A7C-4C49-AC8F-D72173C45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77" y="1855033"/>
            <a:ext cx="5486400" cy="3657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7377E8-E797-2C4C-8A76-E442C03CC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20940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012CD-67D4-BF40-BB5D-57F04BE7C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resnet50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B5CB1-34CD-D74E-8D32-50204E035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5412698"/>
            <a:ext cx="9144000" cy="914400"/>
          </a:xfrm>
          <a:prstGeom prst="rect">
            <a:avLst/>
          </a:prstGeom>
        </p:spPr>
      </p:pic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2FC4DCCC-8CE2-1949-BB35-168219A38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031" y="1445302"/>
            <a:ext cx="3523937" cy="352393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20DF41-5C1B-934B-86E5-BB7E0981E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67232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3A58-5C70-9C49-91DD-FC80F4ED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resnet50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E1C7FF-1A14-174C-9F8A-035000E797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3373295"/>
              </p:ext>
            </p:extLst>
          </p:nvPr>
        </p:nvGraphicFramePr>
        <p:xfrm>
          <a:off x="838200" y="2364950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1555692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470108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79068227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484356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57749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en-VN" dirty="0"/>
                        <a:t>upport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205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COVID19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70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5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Pneumonia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11741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DEC804-7A03-3D49-BF10-ED4A3BF229BC}"/>
              </a:ext>
            </a:extLst>
          </p:cNvPr>
          <p:cNvSpPr txBox="1">
            <a:spLocks/>
          </p:cNvSpPr>
          <p:nvPr/>
        </p:nvSpPr>
        <p:spPr>
          <a:xfrm>
            <a:off x="838200" y="4522573"/>
            <a:ext cx="10159314" cy="1654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dirty="0"/>
              <a:t>Accuracy: 0.77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242F26-8592-E34C-9286-DBE7ACAB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15781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EB707-B7EA-E249-A51C-0B9992B2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108" y="2346217"/>
            <a:ext cx="2976114" cy="216556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4285F4"/>
                </a:solidFill>
                <a:latin typeface="Bungee" pitchFamily="2" charset="77"/>
              </a:rPr>
              <a:t>R</a:t>
            </a:r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esnet50 </a:t>
            </a:r>
            <a:br>
              <a:rPr lang="en-VN" dirty="0">
                <a:solidFill>
                  <a:srgbClr val="4285F4"/>
                </a:solidFill>
                <a:latin typeface="Bungee" pitchFamily="2" charset="77"/>
              </a:rPr>
            </a:br>
            <a:r>
              <a:rPr lang="en-VN" b="1" dirty="0">
                <a:solidFill>
                  <a:srgbClr val="4285F4"/>
                </a:solidFill>
                <a:latin typeface="Bungee" pitchFamily="2" charset="77"/>
              </a:rPr>
              <a:t>vs.</a:t>
            </a:r>
            <a:br>
              <a:rPr lang="en-VN" dirty="0">
                <a:solidFill>
                  <a:srgbClr val="4285F4"/>
                </a:solidFill>
                <a:latin typeface="Bungee" pitchFamily="2" charset="77"/>
              </a:rPr>
            </a:br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vgg19</a:t>
            </a:r>
          </a:p>
        </p:txBody>
      </p:sp>
      <p:pic>
        <p:nvPicPr>
          <p:cNvPr id="4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7A89205B-EE04-CF4C-BEC1-47A7B6CB4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133" y="753762"/>
            <a:ext cx="3812377" cy="2541584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80951B4-FB5E-9E40-8BBA-8532CAD61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780" y="753764"/>
            <a:ext cx="3812378" cy="2541584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FCF5670-B306-BE4A-BD4A-2DC0580CD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134" y="3558275"/>
            <a:ext cx="3812378" cy="254158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524F15E-3D07-014A-9FCA-BC28DEBE1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780" y="3556811"/>
            <a:ext cx="3812378" cy="25415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FC38C3-D7A8-ED47-89EA-D1591354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2246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8B154-189C-6F4A-90AD-2532F110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b="1" dirty="0">
                <a:solidFill>
                  <a:srgbClr val="4285F4"/>
                </a:solidFill>
                <a:latin typeface="Bungee" pitchFamily="2" charset="77"/>
              </a:rPr>
              <a:t>resnet50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6AF2BFDA-695A-6D4C-8CC2-77CA595F9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027992"/>
            <a:ext cx="5486400" cy="3657600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2482357-D823-B647-BC11-A04C3288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134" y="2027992"/>
            <a:ext cx="5486400" cy="3657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E93B56-596B-F845-88ED-BEF631950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47325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1800-1372-0F4A-8007-E5A0D691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resnet50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7B9CB4-9FB2-ED45-9DEF-2C20F2101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5348287"/>
            <a:ext cx="9144000" cy="914400"/>
          </a:xfrm>
        </p:spPr>
      </p:pic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425338D1-7CB1-1541-BAFE-5E61E310B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1599406"/>
            <a:ext cx="3429000" cy="3429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DE4187-713F-1946-A699-71198B857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36554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A3A58-5C70-9C49-91DD-FC80F4ED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resnet50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E1C7FF-1A14-174C-9F8A-035000E797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5243396"/>
              </p:ext>
            </p:extLst>
          </p:nvPr>
        </p:nvGraphicFramePr>
        <p:xfrm>
          <a:off x="838200" y="2364950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1555692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1470108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79068227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4843563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577498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en-VN" dirty="0"/>
                        <a:t>upport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205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COVID19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70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356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Pneumonia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11741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DEC804-7A03-3D49-BF10-ED4A3BF229BC}"/>
              </a:ext>
            </a:extLst>
          </p:cNvPr>
          <p:cNvSpPr txBox="1">
            <a:spLocks/>
          </p:cNvSpPr>
          <p:nvPr/>
        </p:nvSpPr>
        <p:spPr>
          <a:xfrm>
            <a:off x="838200" y="4522573"/>
            <a:ext cx="10159314" cy="1654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dirty="0"/>
              <a:t>Accuracy: 0.84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A4C30-4978-8C4C-BC6B-2EC29898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0621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B722-8E5C-7242-9E8A-4E1D27F0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4285F4"/>
                </a:solidFill>
                <a:latin typeface="Bungee" pitchFamily="2" charset="77"/>
              </a:rPr>
              <a:t>A MINOR LOOKING INTO STATISTICS</a:t>
            </a:r>
            <a:endParaRPr lang="en-VN" sz="4000" dirty="0">
              <a:solidFill>
                <a:srgbClr val="4285F4"/>
              </a:solidFill>
              <a:latin typeface="Bungee" pitchFamily="2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70234C-312D-434E-AE8D-8B552E7537D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648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dirty="0"/>
              <a:t>According to worldmeters.info, around the world: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0BE7C785-74FB-6E4C-902C-08B2E3BF1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168" y="2474259"/>
            <a:ext cx="8681663" cy="3211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6207C-CCC2-AF42-957D-13B5D102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6973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3C19C-C3F9-E64E-8653-41CDAF87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performance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F77905A-6FD8-3F47-B7F6-3E3E2A7BB1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567209"/>
              </p:ext>
            </p:extLst>
          </p:nvPr>
        </p:nvGraphicFramePr>
        <p:xfrm>
          <a:off x="1065771" y="2291698"/>
          <a:ext cx="1006045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452">
                  <a:extLst>
                    <a:ext uri="{9D8B030D-6E8A-4147-A177-3AD203B41FA5}">
                      <a16:colId xmlns:a16="http://schemas.microsoft.com/office/drawing/2014/main" val="469919862"/>
                    </a:ext>
                  </a:extLst>
                </a:gridCol>
                <a:gridCol w="3768811">
                  <a:extLst>
                    <a:ext uri="{9D8B030D-6E8A-4147-A177-3AD203B41FA5}">
                      <a16:colId xmlns:a16="http://schemas.microsoft.com/office/drawing/2014/main" val="988278860"/>
                    </a:ext>
                  </a:extLst>
                </a:gridCol>
                <a:gridCol w="1087394">
                  <a:extLst>
                    <a:ext uri="{9D8B030D-6E8A-4147-A177-3AD203B41FA5}">
                      <a16:colId xmlns:a16="http://schemas.microsoft.com/office/drawing/2014/main" val="203522253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669980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Params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Accuracy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Input resolution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466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VGG-19</a:t>
                      </a:r>
                      <a:r>
                        <a:rPr lang="en-VN" baseline="0" dirty="0"/>
                        <a:t> (Wang et al., 2020)</a:t>
                      </a:r>
                      <a:endParaRPr lang="en-VN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280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baseline="0" dirty="0"/>
                        <a:t>VGG-19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29.76 trainable + 20.25 non-trainable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480 x 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5232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 </a:t>
                      </a:r>
                      <a:r>
                        <a:rPr lang="en-VN" baseline="0" dirty="0"/>
                        <a:t>(Wang et al., 2020)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24.97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90.6%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415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 (14 epoch)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25.93 trainable + 23.77 non-trainable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224 x 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93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 (50 epoch)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25.93 t</a:t>
                      </a:r>
                      <a:r>
                        <a:rPr lang="en-VN" dirty="0"/>
                        <a:t>rainable + 23.77 non-trainable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224 x 224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33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COVID-net </a:t>
                      </a:r>
                      <a:r>
                        <a:rPr lang="en-VN" baseline="0" dirty="0"/>
                        <a:t>(Wang et al., 2020)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11.75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93.3%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480 x 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68201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F88706-7550-0341-9920-77C3CF808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39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39906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2578-EF91-BA43-9C88-56B27473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4285F4"/>
                </a:solidFill>
                <a:latin typeface="Bungee" pitchFamily="2" charset="77"/>
              </a:rPr>
              <a:t>S</a:t>
            </a:r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ensitivity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B3CAEAF-C513-FF4A-A51F-3A1BF11848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9686057"/>
              </p:ext>
            </p:extLst>
          </p:nvPr>
        </p:nvGraphicFramePr>
        <p:xfrm>
          <a:off x="838200" y="2131060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0168">
                  <a:extLst>
                    <a:ext uri="{9D8B030D-6E8A-4147-A177-3AD203B41FA5}">
                      <a16:colId xmlns:a16="http://schemas.microsoft.com/office/drawing/2014/main" val="203012389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46284222"/>
                    </a:ext>
                  </a:extLst>
                </a:gridCol>
                <a:gridCol w="2200532">
                  <a:extLst>
                    <a:ext uri="{9D8B030D-6E8A-4147-A177-3AD203B41FA5}">
                      <a16:colId xmlns:a16="http://schemas.microsoft.com/office/drawing/2014/main" val="249847542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03143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Pneumonia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COVID-19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10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VGG-19 </a:t>
                      </a:r>
                      <a:r>
                        <a:rPr lang="en-VN" baseline="0" dirty="0"/>
                        <a:t>(Wang et al., 2020)</a:t>
                      </a:r>
                      <a:endParaRPr lang="en-VN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58.7%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03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baseline="0" dirty="0"/>
                        <a:t>VGG-19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03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</a:t>
                      </a:r>
                      <a:r>
                        <a:rPr lang="en-VN" baseline="30000" dirty="0"/>
                        <a:t> </a:t>
                      </a:r>
                      <a:r>
                        <a:rPr lang="en-VN" baseline="0" dirty="0"/>
                        <a:t>(Wang et al., 2020)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783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 (14 epoch)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1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 (50 epoch)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773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COVID-net</a:t>
                      </a:r>
                      <a:r>
                        <a:rPr lang="en-VN" baseline="30000" dirty="0"/>
                        <a:t> </a:t>
                      </a:r>
                      <a:r>
                        <a:rPr lang="en-VN" baseline="0" dirty="0"/>
                        <a:t>(Wang et al., 2020)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3303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D8120-7A2C-6E47-B2AC-9080E63CC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40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72651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92578-EF91-BA43-9C88-56B27473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4285F4"/>
                </a:solidFill>
                <a:latin typeface="Bungee" pitchFamily="2" charset="77"/>
              </a:rPr>
              <a:t>precision</a:t>
            </a:r>
            <a:endParaRPr lang="en-VN" dirty="0">
              <a:solidFill>
                <a:srgbClr val="4285F4"/>
              </a:solidFill>
              <a:latin typeface="Bungee" pitchFamily="2" charset="77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B3CAEAF-C513-FF4A-A51F-3A1BF11848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431937"/>
              </p:ext>
            </p:extLst>
          </p:nvPr>
        </p:nvGraphicFramePr>
        <p:xfrm>
          <a:off x="838200" y="2131060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0168">
                  <a:extLst>
                    <a:ext uri="{9D8B030D-6E8A-4147-A177-3AD203B41FA5}">
                      <a16:colId xmlns:a16="http://schemas.microsoft.com/office/drawing/2014/main" val="203012389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46284222"/>
                    </a:ext>
                  </a:extLst>
                </a:gridCol>
                <a:gridCol w="2200532">
                  <a:extLst>
                    <a:ext uri="{9D8B030D-6E8A-4147-A177-3AD203B41FA5}">
                      <a16:colId xmlns:a16="http://schemas.microsoft.com/office/drawing/2014/main" val="249847542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03143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Pneumonia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COVID-19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100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VGG-19 </a:t>
                      </a:r>
                      <a:r>
                        <a:rPr lang="en-VN" baseline="0" dirty="0"/>
                        <a:t>(Wang et al., 2020)</a:t>
                      </a:r>
                      <a:endParaRPr lang="en-VN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83.1%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98.4%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038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baseline="0" dirty="0"/>
                        <a:t>VGG-19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03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</a:t>
                      </a:r>
                      <a:r>
                        <a:rPr lang="en-VN" baseline="30000" dirty="0"/>
                        <a:t> </a:t>
                      </a:r>
                      <a:r>
                        <a:rPr lang="en-VN" baseline="0" dirty="0"/>
                        <a:t>(Wang et al., 2020)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88.2%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86.8%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98.8%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783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 (14 epoch)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56%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74%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71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ResNet-50 (50 epoch)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773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VN" dirty="0"/>
                        <a:t>COVID-net</a:t>
                      </a:r>
                      <a:r>
                        <a:rPr lang="en-VN" baseline="30000" dirty="0"/>
                        <a:t> </a:t>
                      </a:r>
                      <a:r>
                        <a:rPr lang="en-VN" baseline="0" dirty="0"/>
                        <a:t>(Wang et al., 2020)</a:t>
                      </a:r>
                      <a:endParaRPr lang="en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90.5%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VN" dirty="0"/>
                        <a:t>98.9%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03303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4F89AF-CDDA-6B4E-833F-81BA7D32C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41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868223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EEF6E-B989-894D-9186-43FD5133D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8250" y="2766218"/>
            <a:ext cx="4635500" cy="1325563"/>
          </a:xfrm>
        </p:spPr>
        <p:txBody>
          <a:bodyPr/>
          <a:lstStyle/>
          <a:p>
            <a:r>
              <a:rPr lang="en-US" dirty="0">
                <a:solidFill>
                  <a:srgbClr val="4285F4"/>
                </a:solidFill>
                <a:latin typeface="Bungee" pitchFamily="2" charset="77"/>
              </a:rPr>
              <a:t>F</a:t>
            </a:r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uture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B39E1D-9104-6840-8BE9-609ECA08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42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13323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89959-B411-C64A-8907-333587E13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2394"/>
            <a:ext cx="10515600" cy="3131292"/>
          </a:xfrm>
        </p:spPr>
        <p:txBody>
          <a:bodyPr/>
          <a:lstStyle/>
          <a:p>
            <a:r>
              <a:rPr lang="en-VN" dirty="0"/>
              <a:t>In reality, many COVID-19 patients has little or none damages around their lungs. Thus, their cases are classified as atype</a:t>
            </a:r>
          </a:p>
          <a:p>
            <a:r>
              <a:rPr lang="en-VN" dirty="0"/>
              <a:t>For more persuasive, there is a should in using object detection problem</a:t>
            </a:r>
          </a:p>
          <a:p>
            <a:r>
              <a:rPr lang="en-VN" dirty="0"/>
              <a:t>We also have to combine more data from patients for a better examination, e.g. age, race, gender, weight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FB7C12-47EB-6C4C-A48A-2A1433295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564" y="86612"/>
            <a:ext cx="3750872" cy="37508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366CED-4195-9746-A74F-3E22C6BA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43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2242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EDDCA-6856-EA41-8901-8B4367176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rgbClr val="4285F4"/>
                </a:solidFill>
                <a:latin typeface="Bungee" pitchFamily="2" charset="77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154F5-D164-DE44-94A9-27AB188F6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074"/>
            <a:ext cx="10515600" cy="544892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VN" dirty="0"/>
              <a:t>[1] </a:t>
            </a:r>
            <a:r>
              <a:rPr lang="en-US" dirty="0"/>
              <a:t>Cleverley, J.; Piper, J.; Jones, M.M. The role of chest radiography in confirming covid-19 pneumonia. </a:t>
            </a:r>
            <a:r>
              <a:rPr lang="en-US" i="1" dirty="0"/>
              <a:t>BMJ </a:t>
            </a:r>
            <a:r>
              <a:rPr lang="en-US" b="1" dirty="0"/>
              <a:t>2020</a:t>
            </a:r>
            <a:r>
              <a:rPr lang="en-US" dirty="0"/>
              <a:t>, 370. </a:t>
            </a:r>
          </a:p>
          <a:p>
            <a:pPr marL="0" indent="0">
              <a:buNone/>
            </a:pPr>
            <a:r>
              <a:rPr lang="en-US" dirty="0"/>
              <a:t>[2] Wang, L., Lin, Z.Q. &amp; Wong, A. COVID-Net: a tailored deep convolutional neural network design for detection of COVID-19 cases from chest X-ray images. </a:t>
            </a:r>
            <a:r>
              <a:rPr lang="en-US" i="1" dirty="0"/>
              <a:t>Sci Rep</a:t>
            </a:r>
            <a:r>
              <a:rPr lang="en-US" dirty="0"/>
              <a:t> </a:t>
            </a:r>
            <a:r>
              <a:rPr lang="en-US" b="1" dirty="0"/>
              <a:t>10, </a:t>
            </a:r>
            <a:r>
              <a:rPr lang="en-US" dirty="0"/>
              <a:t>19549 (2020). https://</a:t>
            </a:r>
            <a:r>
              <a:rPr lang="en-US" dirty="0" err="1"/>
              <a:t>doi.org</a:t>
            </a:r>
            <a:r>
              <a:rPr lang="en-US" dirty="0"/>
              <a:t>/10.1038/s41598-020-76550-z</a:t>
            </a:r>
            <a:endParaRPr lang="en-VN" dirty="0"/>
          </a:p>
          <a:p>
            <a:pPr marL="0" indent="0">
              <a:buNone/>
            </a:pPr>
            <a:r>
              <a:rPr lang="en-VN" dirty="0"/>
              <a:t>[3] </a:t>
            </a:r>
            <a:r>
              <a:rPr lang="en-US" dirty="0"/>
              <a:t>Cohen, J. P., Morrison, P., &amp; Dao, L. COVID-19 image data collection. </a:t>
            </a:r>
            <a:r>
              <a:rPr lang="en-US" dirty="0">
                <a:hlinkClick r:id="rId2"/>
              </a:rPr>
              <a:t>arXiv:2003.11597</a:t>
            </a:r>
            <a:r>
              <a:rPr lang="en-US" dirty="0"/>
              <a:t>(2020)</a:t>
            </a:r>
          </a:p>
          <a:p>
            <a:pPr marL="0" indent="0">
              <a:buNone/>
            </a:pPr>
            <a:r>
              <a:rPr lang="en-US" dirty="0"/>
              <a:t>[4] Chung, A. Figure 1 COVID-19 chest x-ray data initiative. </a:t>
            </a:r>
            <a:r>
              <a:rPr lang="en-US" dirty="0">
                <a:hlinkClick r:id="rId3"/>
              </a:rPr>
              <a:t>https://github.com/agchung/Figure1-COVID-chestxray-dataset</a:t>
            </a:r>
            <a:r>
              <a:rPr lang="en-US" dirty="0"/>
              <a:t> (2020)</a:t>
            </a:r>
          </a:p>
          <a:p>
            <a:pPr marL="0" indent="0">
              <a:buNone/>
            </a:pPr>
            <a:r>
              <a:rPr lang="en-US" dirty="0"/>
              <a:t>[5] Chung, A. </a:t>
            </a:r>
            <a:r>
              <a:rPr lang="en-US" dirty="0" err="1"/>
              <a:t>Actualmed</a:t>
            </a:r>
            <a:r>
              <a:rPr lang="en-US" dirty="0"/>
              <a:t> COVID-19 chest x-ray data initiative. </a:t>
            </a:r>
            <a:r>
              <a:rPr lang="en-US" dirty="0">
                <a:hlinkClick r:id="rId4"/>
              </a:rPr>
              <a:t>https://github.com/agchung/Actualmed-COVID-chestxray-dataset</a:t>
            </a:r>
            <a:r>
              <a:rPr lang="en-US" dirty="0"/>
              <a:t> (2020)</a:t>
            </a:r>
          </a:p>
          <a:p>
            <a:pPr marL="0" indent="0">
              <a:buNone/>
            </a:pPr>
            <a:r>
              <a:rPr lang="en-US" dirty="0"/>
              <a:t>[6] Radiological Society of North America. COVID-19 radiography database. </a:t>
            </a:r>
            <a:r>
              <a:rPr lang="en-US" dirty="0">
                <a:hlinkClick r:id="rId5"/>
              </a:rPr>
              <a:t>https://www.kaggle.com/tawsifurrahman/covid19-radiography-database</a:t>
            </a:r>
            <a:r>
              <a:rPr lang="en-US" dirty="0"/>
              <a:t> (2019)</a:t>
            </a:r>
          </a:p>
          <a:p>
            <a:pPr marL="0" indent="0">
              <a:buNone/>
            </a:pPr>
            <a:r>
              <a:rPr lang="en-US" dirty="0"/>
              <a:t>[7] Radiological Society of North America. RSNA pneumonia detection challenge. </a:t>
            </a:r>
            <a:r>
              <a:rPr lang="en-US" i="1" dirty="0"/>
              <a:t>https://</a:t>
            </a:r>
            <a:r>
              <a:rPr lang="en-US" i="1" dirty="0" err="1"/>
              <a:t>www.kaggle.com</a:t>
            </a:r>
            <a:r>
              <a:rPr lang="en-US" i="1" dirty="0"/>
              <a:t>/c/</a:t>
            </a:r>
            <a:r>
              <a:rPr lang="en-US" i="1" dirty="0" err="1"/>
              <a:t>rsna</a:t>
            </a:r>
            <a:r>
              <a:rPr lang="en-US" i="1" dirty="0"/>
              <a:t>-pneumonia-detection-challenge/data</a:t>
            </a:r>
            <a:r>
              <a:rPr lang="en-US" dirty="0"/>
              <a:t> (2019).</a:t>
            </a:r>
            <a:endParaRPr lang="en-VN" dirty="0"/>
          </a:p>
          <a:p>
            <a:pPr marL="0" indent="0">
              <a:buNone/>
            </a:pPr>
            <a:r>
              <a:rPr lang="en-VN" dirty="0"/>
              <a:t>[8] </a:t>
            </a:r>
            <a:r>
              <a:rPr lang="en-US" dirty="0" err="1"/>
              <a:t>Krizhevsky</a:t>
            </a:r>
            <a:r>
              <a:rPr lang="en-US" dirty="0"/>
              <a:t>, A., </a:t>
            </a:r>
            <a:r>
              <a:rPr lang="en-US" dirty="0" err="1"/>
              <a:t>Sutskever</a:t>
            </a:r>
            <a:r>
              <a:rPr lang="en-US" dirty="0"/>
              <a:t>, I. &amp; Hinton, G. E. (2012). ImageNet Classification with Deep Convolutional Neural Networks. In F. Pereira, C. J. C. Burges, L. </a:t>
            </a:r>
            <a:r>
              <a:rPr lang="en-US" dirty="0" err="1"/>
              <a:t>Bottou</a:t>
            </a:r>
            <a:r>
              <a:rPr lang="en-US" dirty="0"/>
              <a:t> &amp; K. Q. Weinberger (ed.), </a:t>
            </a:r>
            <a:r>
              <a:rPr lang="en-US" i="1" dirty="0"/>
              <a:t>Advances in Neural Information Processing Systems 25</a:t>
            </a:r>
            <a:r>
              <a:rPr lang="en-US" dirty="0"/>
              <a:t> (pp. 1097--1105) . Curran Associates, Inc. . </a:t>
            </a:r>
          </a:p>
          <a:p>
            <a:pPr marL="0" indent="0">
              <a:buNone/>
            </a:pPr>
            <a:r>
              <a:rPr lang="en-US" dirty="0"/>
              <a:t>[9] K. </a:t>
            </a:r>
            <a:r>
              <a:rPr lang="en-US" dirty="0" err="1"/>
              <a:t>Simonyan</a:t>
            </a:r>
            <a:r>
              <a:rPr lang="en-US" dirty="0"/>
              <a:t> et al., Very deep convolutional networks for large-scale image recognition, 2015.</a:t>
            </a:r>
            <a:br>
              <a:rPr lang="en-US" dirty="0"/>
            </a:b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6AC88-E403-064C-B8E5-270FA848C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44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55825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B164-87AA-B842-AE7F-9E5A8FFA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196F9-247C-4349-AEAA-63BB304E2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45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4992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B722-8E5C-7242-9E8A-4E1D27F0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4285F4"/>
                </a:solidFill>
                <a:latin typeface="Bungee" pitchFamily="2" charset="77"/>
              </a:rPr>
              <a:t>A MINOR LOOKING INTO STATISTICS</a:t>
            </a:r>
            <a:endParaRPr lang="en-VN" sz="4000" dirty="0">
              <a:solidFill>
                <a:srgbClr val="4285F4"/>
              </a:solidFill>
              <a:latin typeface="Bungee" pitchFamily="2" charset="7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670234C-312D-434E-AE8D-8B552E7537D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648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VN" dirty="0"/>
              <a:t>According to ncov.moh.gov.vn, in Vietnam: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E6534DD-780D-0E4F-998D-60A2DC4B018C}"/>
              </a:ext>
            </a:extLst>
          </p:cNvPr>
          <p:cNvSpPr txBox="1">
            <a:spLocks/>
          </p:cNvSpPr>
          <p:nvPr/>
        </p:nvSpPr>
        <p:spPr>
          <a:xfrm>
            <a:off x="6985000" y="5774484"/>
            <a:ext cx="5016500" cy="610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VN" dirty="0"/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4696E70E-86A1-8549-8027-10C7B5E93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6900" y="2388394"/>
            <a:ext cx="8458200" cy="32258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D6E235-C307-3F44-BD54-CF740EEC2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67215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5405-3F5A-FA46-9CFC-4F0A568EA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VN" sz="3600" dirty="0">
                <a:solidFill>
                  <a:srgbClr val="DB4437"/>
                </a:solidFill>
                <a:latin typeface="Bungee" pitchFamily="2" charset="77"/>
              </a:rPr>
              <a:t>Real Time Polymerase Chain Reaction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FBD979-3E1F-3847-9247-768B16D9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65431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8890-2983-544D-8BF0-8155D4D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VN" sz="3600" dirty="0">
                <a:solidFill>
                  <a:srgbClr val="4285F4"/>
                </a:solidFill>
                <a:latin typeface="Bungee" pitchFamily="2" charset="77"/>
              </a:rPr>
              <a:t>Real Time Polymerase Chain Reaction </a:t>
            </a:r>
            <a:endParaRPr lang="en-VN" sz="3600" dirty="0">
              <a:solidFill>
                <a:srgbClr val="4285F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24B25-0A41-4D44-AC80-B657EDB0B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121" y="5401871"/>
            <a:ext cx="10515600" cy="102034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Molecularly biological m</a:t>
            </a:r>
            <a:r>
              <a:rPr lang="en-V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edical test RT PCR can be understood as a testing method</a:t>
            </a:r>
            <a:r>
              <a:rPr lang="en-US" dirty="0"/>
              <a:t>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detecting specific gene sequences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within a complex mixture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1DA6B67-4E2C-1D4B-97BA-C22A31D7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541" y="1820071"/>
            <a:ext cx="9864777" cy="29180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73CF6-BA4E-B54B-AACA-5D9F71AA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5116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47BF924-36C4-D84C-B283-05C56D51B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924" y="365125"/>
            <a:ext cx="3229978" cy="3229978"/>
          </a:xfr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9B7EA6FE-B4BF-6D4E-828F-9468F7DCD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565" y="422602"/>
            <a:ext cx="4758752" cy="3172501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74BB97-9823-A54A-A6D9-02C8CF5AE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493" y="3685499"/>
            <a:ext cx="4758752" cy="317250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3392D0-7C8D-D14D-87B2-87D0C5AB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292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1323D-5168-E94B-9F47-38E491F1F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VN" dirty="0">
                <a:solidFill>
                  <a:srgbClr val="DB4437"/>
                </a:solidFill>
                <a:latin typeface="Bungee" pitchFamily="2" charset="77"/>
              </a:rPr>
              <a:t>Diagnostic imaging Covid19 via CXR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1F696C-9058-724F-9109-038BD0AA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7D06-616C-5A42-9F40-BF2BCD392022}" type="slidenum">
              <a:rPr lang="en-VN" smtClean="0"/>
              <a:t>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58640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1579</Words>
  <Application>Microsoft Macintosh PowerPoint</Application>
  <PresentationFormat>Widescreen</PresentationFormat>
  <Paragraphs>314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Bungee</vt:lpstr>
      <vt:lpstr>Calibri</vt:lpstr>
      <vt:lpstr>Calibri Light</vt:lpstr>
      <vt:lpstr>Cambria Math</vt:lpstr>
      <vt:lpstr>Times New Roman</vt:lpstr>
      <vt:lpstr>Office Theme</vt:lpstr>
      <vt:lpstr>PowerPoint Presentation</vt:lpstr>
      <vt:lpstr>detecting Covid-19 and Pneumonia with chest x-ray images using deep convolational neural networks</vt:lpstr>
      <vt:lpstr>A MINOR LOOKING INTO STATISTICS</vt:lpstr>
      <vt:lpstr>A MINOR LOOKING INTO STATISTICS</vt:lpstr>
      <vt:lpstr>A MINOR LOOKING INTO STATISTICS</vt:lpstr>
      <vt:lpstr>Real Time Polymerase Chain Reaction </vt:lpstr>
      <vt:lpstr>Real Time Polymerase Chain Reaction </vt:lpstr>
      <vt:lpstr>PowerPoint Presentation</vt:lpstr>
      <vt:lpstr>Diagnostic imaging Covid19 via CXR</vt:lpstr>
      <vt:lpstr>Diagnostic imaging Covid19 via CXR</vt:lpstr>
      <vt:lpstr>Diagnostic imaging Covid19 via CXR</vt:lpstr>
      <vt:lpstr>Diagnostic imaging Covid19 via CXR</vt:lpstr>
      <vt:lpstr>Diagnostic imaging Covid19 via CXR</vt:lpstr>
      <vt:lpstr>Diagnostic imaging Covid19 via CXR</vt:lpstr>
      <vt:lpstr>Certain features to classify Covid19 with Pneumonia</vt:lpstr>
      <vt:lpstr>Introduction to Covidx dataset[2-7]</vt:lpstr>
      <vt:lpstr>Data sources</vt:lpstr>
      <vt:lpstr>COVIDx dataset</vt:lpstr>
      <vt:lpstr>Problem identification</vt:lpstr>
      <vt:lpstr>Solving problem  with Deep Convolutional Neural Networks</vt:lpstr>
      <vt:lpstr>CNNs for classification [7]</vt:lpstr>
      <vt:lpstr>Convolution operation</vt:lpstr>
      <vt:lpstr>Pooling</vt:lpstr>
      <vt:lpstr>Feature learning</vt:lpstr>
      <vt:lpstr>VGG19[8]</vt:lpstr>
      <vt:lpstr>resnet50</vt:lpstr>
      <vt:lpstr>Result analysis</vt:lpstr>
      <vt:lpstr>PowerPoint Presentation</vt:lpstr>
      <vt:lpstr>PowerPoint Presentation</vt:lpstr>
      <vt:lpstr>vgg19</vt:lpstr>
      <vt:lpstr>vgg19</vt:lpstr>
      <vt:lpstr>vgg19</vt:lpstr>
      <vt:lpstr>resnet50</vt:lpstr>
      <vt:lpstr>resnet50</vt:lpstr>
      <vt:lpstr>resnet50</vt:lpstr>
      <vt:lpstr>Resnet50  vs. vgg19</vt:lpstr>
      <vt:lpstr>resnet50</vt:lpstr>
      <vt:lpstr>resnet50</vt:lpstr>
      <vt:lpstr>resnet50</vt:lpstr>
      <vt:lpstr>performance</vt:lpstr>
      <vt:lpstr>Sensitivity</vt:lpstr>
      <vt:lpstr>precision</vt:lpstr>
      <vt:lpstr>Future work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Phạm Ngọc Tân</dc:creator>
  <cp:lastModifiedBy>Phạm Ngọc Tân</cp:lastModifiedBy>
  <cp:revision>69</cp:revision>
  <dcterms:created xsi:type="dcterms:W3CDTF">2021-06-18T07:05:25Z</dcterms:created>
  <dcterms:modified xsi:type="dcterms:W3CDTF">2021-06-24T09:12:03Z</dcterms:modified>
</cp:coreProperties>
</file>